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Megrim" charset="1" panose="02000603000000000000"/>
      <p:regular r:id="rId24"/>
    </p:embeddedFont>
    <p:embeddedFont>
      <p:font typeface="Raleway Bold" charset="1" panose="020B0803030101060003"/>
      <p:regular r:id="rId25"/>
    </p:embeddedFont>
    <p:embeddedFont>
      <p:font typeface="Raleway" charset="1" panose="020B0503030101060003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4.pn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Relationship Id="rId6" Target="../media/image1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325" t="-4351" r="-2584" b="-2203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853753" y="2377702"/>
            <a:ext cx="14580494" cy="5531596"/>
            <a:chOff x="0" y="0"/>
            <a:chExt cx="19440659" cy="737546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2359854"/>
              <a:ext cx="19440659" cy="22404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100"/>
                </a:lnSpc>
              </a:pPr>
              <a:r>
                <a:rPr lang="en-US" sz="11000" spc="330">
                  <a:solidFill>
                    <a:srgbClr val="EBEFFE"/>
                  </a:solidFill>
                  <a:latin typeface="Megrim"/>
                  <a:ea typeface="Megrim"/>
                  <a:cs typeface="Megrim"/>
                  <a:sym typeface="Megrim"/>
                </a:rPr>
                <a:t>K-Nearest Neighbors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2311400" y="-57150"/>
              <a:ext cx="14817859" cy="14727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19"/>
                </a:lnSpc>
              </a:pPr>
              <a:r>
                <a:rPr lang="en-US" b="true" sz="3399" spc="679">
                  <a:solidFill>
                    <a:srgbClr val="EBEFFE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DIGITAL FAIR SKILL 35.0</a:t>
              </a:r>
            </a:p>
            <a:p>
              <a:pPr algn="ctr">
                <a:lnSpc>
                  <a:spcPts val="4419"/>
                </a:lnSpc>
              </a:pPr>
              <a:r>
                <a:rPr lang="en-US" b="true" sz="3399" spc="679">
                  <a:solidFill>
                    <a:srgbClr val="EBEFFE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STAR TYPE CLASSIFICATION WITH 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2311400" y="6775175"/>
              <a:ext cx="14817859" cy="6002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364">
                  <a:solidFill>
                    <a:srgbClr val="EBEFFE"/>
                  </a:solidFill>
                  <a:latin typeface="Raleway"/>
                  <a:ea typeface="Raleway"/>
                  <a:cs typeface="Raleway"/>
                  <a:sym typeface="Raleway"/>
                </a:rPr>
                <a:t>Created </a:t>
              </a:r>
              <a:r>
                <a:rPr lang="en-US" sz="2800" spc="364">
                  <a:solidFill>
                    <a:srgbClr val="EBEFFE"/>
                  </a:solidFill>
                  <a:latin typeface="Raleway"/>
                  <a:ea typeface="Raleway"/>
                  <a:cs typeface="Raleway"/>
                  <a:sym typeface="Raleway"/>
                </a:rPr>
                <a:t>by: Naufal Fathi Rizqy Fadhilah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0">
              <a:off x="9385684" y="5217586"/>
              <a:ext cx="669291" cy="771851"/>
            </a:xfrm>
            <a:custGeom>
              <a:avLst/>
              <a:gdLst/>
              <a:ahLst/>
              <a:cxnLst/>
              <a:rect r="r" b="b" t="t" l="l"/>
              <a:pathLst>
                <a:path h="771851" w="669291">
                  <a:moveTo>
                    <a:pt x="0" y="0"/>
                  </a:moveTo>
                  <a:lnTo>
                    <a:pt x="669291" y="0"/>
                  </a:lnTo>
                  <a:lnTo>
                    <a:pt x="669291" y="771852"/>
                  </a:lnTo>
                  <a:lnTo>
                    <a:pt x="0" y="771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-4" r="0" b="-4"/>
              </a:stretch>
            </a:blipFill>
          </p:spPr>
        </p:sp>
        <p:sp>
          <p:nvSpPr>
            <p:cNvPr name="AutoShape 8" id="8"/>
            <p:cNvSpPr/>
            <p:nvPr/>
          </p:nvSpPr>
          <p:spPr>
            <a:xfrm rot="0">
              <a:off x="2311400" y="5603512"/>
              <a:ext cx="6679842" cy="47223"/>
            </a:xfrm>
            <a:prstGeom prst="rect">
              <a:avLst/>
            </a:prstGeom>
            <a:solidFill>
              <a:srgbClr val="EBEFFE"/>
            </a:solidFill>
          </p:spPr>
        </p:sp>
        <p:sp>
          <p:nvSpPr>
            <p:cNvPr name="AutoShape 9" id="9"/>
            <p:cNvSpPr/>
            <p:nvPr/>
          </p:nvSpPr>
          <p:spPr>
            <a:xfrm rot="0">
              <a:off x="10449417" y="5603512"/>
              <a:ext cx="6679842" cy="47223"/>
            </a:xfrm>
            <a:prstGeom prst="rect">
              <a:avLst/>
            </a:prstGeom>
            <a:solidFill>
              <a:srgbClr val="EBEFFE"/>
            </a:solid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6418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76250" y="-533400"/>
            <a:ext cx="8705851" cy="11315700"/>
            <a:chOff x="0" y="0"/>
            <a:chExt cx="11607801" cy="150876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0017" t="0" r="20017" b="0"/>
            <a:stretch>
              <a:fillRect/>
            </a:stretch>
          </p:blipFill>
          <p:spPr>
            <a:xfrm flipH="false" flipV="false">
              <a:off x="0" y="0"/>
              <a:ext cx="11607801" cy="7543800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0" t="24003" r="0" b="24003"/>
            <a:stretch>
              <a:fillRect/>
            </a:stretch>
          </p:blipFill>
          <p:spPr>
            <a:xfrm flipH="false" flipV="false">
              <a:off x="0" y="7543800"/>
              <a:ext cx="11607801" cy="7543800"/>
            </a:xfrm>
            <a:prstGeom prst="rect">
              <a:avLst/>
            </a:prstGeom>
          </p:spPr>
        </p:pic>
      </p:grpSp>
      <p:sp>
        <p:nvSpPr>
          <p:cNvPr name="AutoShape 5" id="5"/>
          <p:cNvSpPr/>
          <p:nvPr/>
        </p:nvSpPr>
        <p:spPr>
          <a:xfrm rot="610892">
            <a:off x="-3686484" y="-3481644"/>
            <a:ext cx="24835658" cy="17554557"/>
          </a:xfrm>
          <a:prstGeom prst="rect">
            <a:avLst/>
          </a:prstGeom>
          <a:solidFill>
            <a:srgbClr val="EBEFFE"/>
          </a:solidFill>
        </p:spPr>
      </p:sp>
      <p:sp>
        <p:nvSpPr>
          <p:cNvPr name="Freeform 6" id="6"/>
          <p:cNvSpPr/>
          <p:nvPr/>
        </p:nvSpPr>
        <p:spPr>
          <a:xfrm flipH="false" flipV="false" rot="0">
            <a:off x="1062594" y="7063404"/>
            <a:ext cx="9029699" cy="2765345"/>
          </a:xfrm>
          <a:custGeom>
            <a:avLst/>
            <a:gdLst/>
            <a:ahLst/>
            <a:cxnLst/>
            <a:rect r="r" b="b" t="t" l="l"/>
            <a:pathLst>
              <a:path h="2765345" w="9029699">
                <a:moveTo>
                  <a:pt x="0" y="0"/>
                </a:moveTo>
                <a:lnTo>
                  <a:pt x="9029700" y="0"/>
                </a:lnTo>
                <a:lnTo>
                  <a:pt x="9029700" y="2765346"/>
                </a:lnTo>
                <a:lnTo>
                  <a:pt x="0" y="27653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092294" y="549284"/>
            <a:ext cx="7167006" cy="5312543"/>
          </a:xfrm>
          <a:custGeom>
            <a:avLst/>
            <a:gdLst/>
            <a:ahLst/>
            <a:cxnLst/>
            <a:rect r="r" b="b" t="t" l="l"/>
            <a:pathLst>
              <a:path h="5312543" w="7167006">
                <a:moveTo>
                  <a:pt x="0" y="0"/>
                </a:moveTo>
                <a:lnTo>
                  <a:pt x="7167006" y="0"/>
                </a:lnTo>
                <a:lnTo>
                  <a:pt x="7167006" y="5312543"/>
                </a:lnTo>
                <a:lnTo>
                  <a:pt x="0" y="531254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564844" y="6169842"/>
            <a:ext cx="6221906" cy="3982020"/>
          </a:xfrm>
          <a:custGeom>
            <a:avLst/>
            <a:gdLst/>
            <a:ahLst/>
            <a:cxnLst/>
            <a:rect r="r" b="b" t="t" l="l"/>
            <a:pathLst>
              <a:path h="3982020" w="6221906">
                <a:moveTo>
                  <a:pt x="0" y="0"/>
                </a:moveTo>
                <a:lnTo>
                  <a:pt x="6221906" y="0"/>
                </a:lnTo>
                <a:lnTo>
                  <a:pt x="6221906" y="3982020"/>
                </a:lnTo>
                <a:lnTo>
                  <a:pt x="0" y="39820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1038226"/>
            <a:ext cx="8599331" cy="1952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680"/>
              </a:lnSpc>
            </a:pPr>
            <a:r>
              <a:rPr lang="en-US" b="true" sz="6400" spc="128">
                <a:solidFill>
                  <a:srgbClr val="364182"/>
                </a:solidFill>
                <a:latin typeface="Raleway Bold"/>
                <a:ea typeface="Raleway Bold"/>
                <a:cs typeface="Raleway Bold"/>
                <a:sym typeface="Raleway Bold"/>
              </a:rPr>
              <a:t>DATA PREPROCESSING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37420" y="3072206"/>
            <a:ext cx="8599331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120"/>
              </a:lnSpc>
            </a:pPr>
            <a:r>
              <a:rPr lang="en-US" b="true" sz="3200" spc="320">
                <a:solidFill>
                  <a:srgbClr val="364182"/>
                </a:solidFill>
                <a:latin typeface="Raleway Bold"/>
                <a:ea typeface="Raleway Bold"/>
                <a:cs typeface="Raleway Bold"/>
                <a:sym typeface="Raleway Bold"/>
              </a:rPr>
              <a:t>ENCODING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37420" y="3810499"/>
            <a:ext cx="8599331" cy="2774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39"/>
              </a:lnSpc>
            </a:pPr>
            <a:r>
              <a:rPr lang="en-US" sz="2199" spc="131">
                <a:solidFill>
                  <a:srgbClr val="364182"/>
                </a:solidFill>
                <a:latin typeface="Raleway"/>
                <a:ea typeface="Raleway"/>
                <a:cs typeface="Raleway"/>
                <a:sym typeface="Raleway"/>
              </a:rPr>
              <a:t>Converts categorical data into numerical values using </a:t>
            </a:r>
            <a:r>
              <a:rPr lang="en-US" sz="2199" spc="131" u="sng">
                <a:solidFill>
                  <a:srgbClr val="364182"/>
                </a:solidFill>
                <a:latin typeface="Raleway"/>
                <a:ea typeface="Raleway"/>
                <a:cs typeface="Raleway"/>
                <a:sym typeface="Raleway"/>
              </a:rPr>
              <a:t>LabelEncoder </a:t>
            </a:r>
            <a:r>
              <a:rPr lang="en-US" sz="2199" spc="131">
                <a:solidFill>
                  <a:srgbClr val="364182"/>
                </a:solidFill>
                <a:latin typeface="Raleway"/>
                <a:ea typeface="Raleway"/>
                <a:cs typeface="Raleway"/>
                <a:sym typeface="Raleway"/>
              </a:rPr>
              <a:t>for columns such as 'Luminosity', 'Radius', 'Absolute Magnitude', 'Star Color', and 'Spectral Class'.</a:t>
            </a:r>
          </a:p>
          <a:p>
            <a:pPr algn="just">
              <a:lnSpc>
                <a:spcPts val="3739"/>
              </a:lnSpc>
            </a:pPr>
            <a:r>
              <a:rPr lang="en-US" sz="2199" spc="131">
                <a:solidFill>
                  <a:srgbClr val="364182"/>
                </a:solidFill>
                <a:latin typeface="Raleway"/>
                <a:ea typeface="Raleway"/>
                <a:cs typeface="Raleway"/>
                <a:sym typeface="Raleway"/>
              </a:rPr>
              <a:t>Standardization: Scales feature data using </a:t>
            </a:r>
            <a:r>
              <a:rPr lang="en-US" sz="2199" spc="131" u="sng">
                <a:solidFill>
                  <a:srgbClr val="364182"/>
                </a:solidFill>
                <a:latin typeface="Raleway"/>
                <a:ea typeface="Raleway"/>
                <a:cs typeface="Raleway"/>
                <a:sym typeface="Raleway"/>
              </a:rPr>
              <a:t>StandardScaler</a:t>
            </a:r>
            <a:r>
              <a:rPr lang="en-US" sz="2199" spc="131">
                <a:solidFill>
                  <a:srgbClr val="364182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</a:p>
          <a:p>
            <a:pPr algn="just">
              <a:lnSpc>
                <a:spcPts val="3739"/>
              </a:lnSpc>
            </a:pPr>
            <a:r>
              <a:rPr lang="en-US" sz="2199" spc="131">
                <a:solidFill>
                  <a:srgbClr val="364182"/>
                </a:solidFill>
                <a:latin typeface="Raleway"/>
                <a:ea typeface="Raleway"/>
                <a:cs typeface="Raleway"/>
                <a:sym typeface="Raleway"/>
              </a:rPr>
              <a:t>Data Splitting: Splits data into training (80%) and testing (20%) sets using </a:t>
            </a:r>
            <a:r>
              <a:rPr lang="en-US" sz="2199" spc="131" u="sng">
                <a:solidFill>
                  <a:srgbClr val="364182"/>
                </a:solidFill>
                <a:latin typeface="Raleway"/>
                <a:ea typeface="Raleway"/>
                <a:cs typeface="Raleway"/>
                <a:sym typeface="Raleway"/>
              </a:rPr>
              <a:t>train_test_split</a:t>
            </a:r>
            <a:r>
              <a:rPr lang="en-US" sz="2199" spc="131">
                <a:solidFill>
                  <a:srgbClr val="364182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654212">
            <a:off x="-2740458" y="-1492899"/>
            <a:ext cx="23277438" cy="14666964"/>
          </a:xfrm>
          <a:prstGeom prst="rect">
            <a:avLst/>
          </a:prstGeom>
          <a:solidFill>
            <a:srgbClr val="364182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0140254" y="3120929"/>
            <a:ext cx="6529615" cy="5791679"/>
          </a:xfrm>
          <a:custGeom>
            <a:avLst/>
            <a:gdLst/>
            <a:ahLst/>
            <a:cxnLst/>
            <a:rect r="r" b="b" t="t" l="l"/>
            <a:pathLst>
              <a:path h="5791679" w="6529615">
                <a:moveTo>
                  <a:pt x="0" y="0"/>
                </a:moveTo>
                <a:lnTo>
                  <a:pt x="6529615" y="0"/>
                </a:lnTo>
                <a:lnTo>
                  <a:pt x="6529615" y="5791680"/>
                </a:lnTo>
                <a:lnTo>
                  <a:pt x="0" y="57916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45796" y="3885147"/>
            <a:ext cx="8423044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9"/>
              </a:lnSpc>
            </a:pPr>
            <a:r>
              <a:rPr lang="en-US" sz="2199" spc="131">
                <a:solidFill>
                  <a:srgbClr val="EBEFFE"/>
                </a:solidFill>
                <a:latin typeface="Raleway"/>
                <a:ea typeface="Raleway"/>
                <a:cs typeface="Raleway"/>
                <a:sym typeface="Raleway"/>
              </a:rPr>
              <a:t>Determines the optimal K value by analyzing error rates using loops and visualization.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344998" y="9460018"/>
            <a:ext cx="5417981" cy="308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30"/>
              </a:lnSpc>
            </a:pPr>
            <a:r>
              <a:rPr lang="en-US" b="true" sz="1800" spc="107">
                <a:solidFill>
                  <a:srgbClr val="EBEFFE"/>
                </a:solidFill>
                <a:latin typeface="Raleway Bold"/>
                <a:ea typeface="Raleway Bold"/>
                <a:cs typeface="Raleway Bold"/>
                <a:sym typeface="Raleway Bold"/>
              </a:rPr>
              <a:t>Digital Fair Skill 35.0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042724"/>
            <a:ext cx="17259300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80"/>
              </a:lnSpc>
            </a:pPr>
            <a:r>
              <a:rPr lang="en-US" b="true" sz="5900" spc="118">
                <a:solidFill>
                  <a:srgbClr val="F7F4FA"/>
                </a:solidFill>
                <a:latin typeface="Raleway Bold"/>
                <a:ea typeface="Raleway Bold"/>
                <a:cs typeface="Raleway Bold"/>
                <a:sym typeface="Raleway Bold"/>
              </a:rPr>
              <a:t>MODELING WITH K-NEAREST NEIGHBORS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57109" y="3214280"/>
            <a:ext cx="8599331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80" indent="-345440" lvl="1">
              <a:lnSpc>
                <a:spcPts val="5120"/>
              </a:lnSpc>
              <a:buAutoNum type="arabicPeriod" startAt="1"/>
            </a:pPr>
            <a:r>
              <a:rPr lang="en-US" b="true" sz="3200" spc="320">
                <a:solidFill>
                  <a:srgbClr val="F7F4FA"/>
                </a:solidFill>
                <a:latin typeface="Raleway Bold"/>
                <a:ea typeface="Raleway Bold"/>
                <a:cs typeface="Raleway Bold"/>
                <a:sym typeface="Raleway Bold"/>
              </a:rPr>
              <a:t>CHOOSING K VALUE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72787" y="5902469"/>
            <a:ext cx="8283654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9"/>
              </a:lnSpc>
            </a:pPr>
            <a:r>
              <a:rPr lang="en-US" sz="2199" spc="131">
                <a:solidFill>
                  <a:srgbClr val="EBEFFE"/>
                </a:solidFill>
                <a:latin typeface="Raleway"/>
                <a:ea typeface="Raleway"/>
                <a:cs typeface="Raleway"/>
                <a:sym typeface="Raleway"/>
              </a:rPr>
              <a:t>Trains the KNN model with the optimal K value using knn.fit().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72787" y="5224544"/>
            <a:ext cx="8599331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120"/>
              </a:lnSpc>
            </a:pPr>
            <a:r>
              <a:rPr lang="en-US" b="true" sz="3200" spc="320">
                <a:solidFill>
                  <a:srgbClr val="F7F4FA"/>
                </a:solidFill>
                <a:latin typeface="Raleway Bold"/>
                <a:ea typeface="Raleway Bold"/>
                <a:cs typeface="Raleway Bold"/>
                <a:sym typeface="Raleway Bold"/>
              </a:rPr>
              <a:t>2.MODEL TRAINING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45796" y="7917069"/>
            <a:ext cx="11066554" cy="44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9"/>
              </a:lnSpc>
            </a:pPr>
            <a:r>
              <a:rPr lang="en-US" sz="2199" spc="131">
                <a:solidFill>
                  <a:srgbClr val="EBEFFE"/>
                </a:solidFill>
                <a:latin typeface="Raleway"/>
                <a:ea typeface="Raleway"/>
                <a:cs typeface="Raleway"/>
                <a:sym typeface="Raleway"/>
              </a:rPr>
              <a:t>Makes predictions on test data using knn.predict().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45796" y="7239144"/>
            <a:ext cx="8599331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120"/>
              </a:lnSpc>
            </a:pPr>
            <a:r>
              <a:rPr lang="en-US" b="true" sz="3200" spc="320">
                <a:solidFill>
                  <a:srgbClr val="F7F4FA"/>
                </a:solidFill>
                <a:latin typeface="Raleway Bold"/>
                <a:ea typeface="Raleway Bold"/>
                <a:cs typeface="Raleway Bold"/>
                <a:sym typeface="Raleway Bold"/>
              </a:rPr>
              <a:t>3.PREDICTION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EBE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654212">
            <a:off x="-2740458" y="-1492899"/>
            <a:ext cx="23277438" cy="14666964"/>
          </a:xfrm>
          <a:prstGeom prst="rect">
            <a:avLst/>
          </a:prstGeom>
          <a:solidFill>
            <a:srgbClr val="364182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45796" y="3885147"/>
            <a:ext cx="11066554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9"/>
              </a:lnSpc>
            </a:pPr>
            <a:r>
              <a:rPr lang="en-US" sz="2199" spc="131">
                <a:solidFill>
                  <a:srgbClr val="EBEFFE"/>
                </a:solidFill>
                <a:latin typeface="Raleway"/>
                <a:ea typeface="Raleway"/>
                <a:cs typeface="Raleway"/>
                <a:sym typeface="Raleway"/>
              </a:rPr>
              <a:t>Displays precision, recall, f1-score, and accuracy using classification_report().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344998" y="9460018"/>
            <a:ext cx="5417981" cy="308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30"/>
              </a:lnSpc>
            </a:pPr>
            <a:r>
              <a:rPr lang="en-US" b="true" sz="1800" spc="107">
                <a:solidFill>
                  <a:srgbClr val="EBEFFE"/>
                </a:solidFill>
                <a:latin typeface="Raleway Bold"/>
                <a:ea typeface="Raleway Bold"/>
                <a:cs typeface="Raleway Bold"/>
                <a:sym typeface="Raleway Bold"/>
              </a:rPr>
              <a:t>Digital Fair Skill 35.0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042724"/>
            <a:ext cx="17259300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80"/>
              </a:lnSpc>
            </a:pPr>
            <a:r>
              <a:rPr lang="en-US" b="true" sz="5900" spc="118">
                <a:solidFill>
                  <a:srgbClr val="F7F4FA"/>
                </a:solidFill>
                <a:latin typeface="Raleway Bold"/>
                <a:ea typeface="Raleway Bold"/>
                <a:cs typeface="Raleway Bold"/>
                <a:sym typeface="Raleway Bold"/>
              </a:rPr>
              <a:t>MODEL EVALUATION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57109" y="3214280"/>
            <a:ext cx="8599331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80" indent="-345440" lvl="1">
              <a:lnSpc>
                <a:spcPts val="5120"/>
              </a:lnSpc>
              <a:buAutoNum type="arabicPeriod" startAt="1"/>
            </a:pPr>
            <a:r>
              <a:rPr lang="en-US" b="true" sz="3200" spc="320">
                <a:solidFill>
                  <a:srgbClr val="F7F4FA"/>
                </a:solidFill>
                <a:latin typeface="Raleway Bold"/>
                <a:ea typeface="Raleway Bold"/>
                <a:cs typeface="Raleway Bold"/>
                <a:sym typeface="Raleway Bold"/>
              </a:rPr>
              <a:t>CLASSIFICATION REPORT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72787" y="5902469"/>
            <a:ext cx="11066554" cy="44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9"/>
              </a:lnSpc>
            </a:pPr>
            <a:r>
              <a:rPr lang="en-US" sz="2199" spc="131">
                <a:solidFill>
                  <a:srgbClr val="EBEFFE"/>
                </a:solidFill>
                <a:latin typeface="Raleway"/>
                <a:ea typeface="Raleway"/>
                <a:cs typeface="Raleway"/>
                <a:sym typeface="Raleway"/>
              </a:rPr>
              <a:t>Visualizes model performance using confusion_matrix() and sns.heatmap().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72787" y="5224544"/>
            <a:ext cx="8599331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120"/>
              </a:lnSpc>
            </a:pPr>
            <a:r>
              <a:rPr lang="en-US" b="true" sz="3200" spc="320">
                <a:solidFill>
                  <a:srgbClr val="F7F4FA"/>
                </a:solidFill>
                <a:latin typeface="Raleway Bold"/>
                <a:ea typeface="Raleway Bold"/>
                <a:cs typeface="Raleway Bold"/>
                <a:sym typeface="Raleway Bold"/>
              </a:rPr>
              <a:t>2.CONFUSION MATRIX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45796" y="7450344"/>
            <a:ext cx="11066554" cy="44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9"/>
              </a:lnSpc>
            </a:pPr>
            <a:r>
              <a:rPr lang="en-US" sz="2199" spc="131">
                <a:solidFill>
                  <a:srgbClr val="EBEFFE"/>
                </a:solidFill>
                <a:latin typeface="Raleway"/>
                <a:ea typeface="Raleway"/>
                <a:cs typeface="Raleway"/>
                <a:sym typeface="Raleway"/>
              </a:rPr>
              <a:t>Makes predictions on test data using knn.predict().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45796" y="6772419"/>
            <a:ext cx="8599331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120"/>
              </a:lnSpc>
            </a:pPr>
            <a:r>
              <a:rPr lang="en-US" b="true" sz="3200" spc="320">
                <a:solidFill>
                  <a:srgbClr val="F7F4FA"/>
                </a:solidFill>
                <a:latin typeface="Raleway Bold"/>
                <a:ea typeface="Raleway Bold"/>
                <a:cs typeface="Raleway Bold"/>
                <a:sym typeface="Raleway Bold"/>
              </a:rPr>
              <a:t>3.PREDICTION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654212">
            <a:off x="-2740458" y="-1492899"/>
            <a:ext cx="23277438" cy="14666964"/>
          </a:xfrm>
          <a:prstGeom prst="rect">
            <a:avLst/>
          </a:prstGeom>
          <a:solidFill>
            <a:srgbClr val="364182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8841147" y="2470397"/>
            <a:ext cx="7326394" cy="5985358"/>
          </a:xfrm>
          <a:custGeom>
            <a:avLst/>
            <a:gdLst/>
            <a:ahLst/>
            <a:cxnLst/>
            <a:rect r="r" b="b" t="t" l="l"/>
            <a:pathLst>
              <a:path h="5985358" w="7326394">
                <a:moveTo>
                  <a:pt x="0" y="0"/>
                </a:moveTo>
                <a:lnTo>
                  <a:pt x="7326395" y="0"/>
                </a:lnTo>
                <a:lnTo>
                  <a:pt x="7326395" y="5985358"/>
                </a:lnTo>
                <a:lnTo>
                  <a:pt x="0" y="59853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28980" y="2356907"/>
            <a:ext cx="6669001" cy="6212338"/>
          </a:xfrm>
          <a:custGeom>
            <a:avLst/>
            <a:gdLst/>
            <a:ahLst/>
            <a:cxnLst/>
            <a:rect r="r" b="b" t="t" l="l"/>
            <a:pathLst>
              <a:path h="6212338" w="6669001">
                <a:moveTo>
                  <a:pt x="0" y="0"/>
                </a:moveTo>
                <a:lnTo>
                  <a:pt x="6669001" y="0"/>
                </a:lnTo>
                <a:lnTo>
                  <a:pt x="6669001" y="6212338"/>
                </a:lnTo>
                <a:lnTo>
                  <a:pt x="0" y="62123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344998" y="9460018"/>
            <a:ext cx="5417981" cy="308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30"/>
              </a:lnSpc>
            </a:pPr>
            <a:r>
              <a:rPr lang="en-US" b="true" sz="1800" spc="107">
                <a:solidFill>
                  <a:srgbClr val="EBEFFE"/>
                </a:solidFill>
                <a:latin typeface="Raleway Bold"/>
                <a:ea typeface="Raleway Bold"/>
                <a:cs typeface="Raleway Bold"/>
                <a:sym typeface="Raleway Bold"/>
              </a:rPr>
              <a:t>Digital Fair Skill 35.0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28980" y="1274836"/>
            <a:ext cx="17259300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80"/>
              </a:lnSpc>
            </a:pPr>
            <a:r>
              <a:rPr lang="en-US" b="true" sz="5900" spc="118">
                <a:solidFill>
                  <a:srgbClr val="F7F4FA"/>
                </a:solidFill>
                <a:latin typeface="Raleway Bold"/>
                <a:ea typeface="Raleway Bold"/>
                <a:cs typeface="Raleway Bold"/>
                <a:sym typeface="Raleway Bold"/>
              </a:rPr>
              <a:t>MODEL EVALUATION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364663" y="1416669"/>
            <a:ext cx="6894637" cy="7453662"/>
          </a:xfrm>
          <a:custGeom>
            <a:avLst/>
            <a:gdLst/>
            <a:ahLst/>
            <a:cxnLst/>
            <a:rect r="r" b="b" t="t" l="l"/>
            <a:pathLst>
              <a:path h="7453662" w="6894637">
                <a:moveTo>
                  <a:pt x="0" y="0"/>
                </a:moveTo>
                <a:lnTo>
                  <a:pt x="6894637" y="0"/>
                </a:lnTo>
                <a:lnTo>
                  <a:pt x="6894637" y="7453662"/>
                </a:lnTo>
                <a:lnTo>
                  <a:pt x="0" y="74536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344998" y="9460018"/>
            <a:ext cx="5417981" cy="308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30"/>
              </a:lnSpc>
            </a:pPr>
            <a:r>
              <a:rPr lang="en-US" b="true" sz="1800" spc="107">
                <a:solidFill>
                  <a:srgbClr val="EBEFFE"/>
                </a:solidFill>
                <a:latin typeface="Raleway Bold"/>
                <a:ea typeface="Raleway Bold"/>
                <a:cs typeface="Raleway Bold"/>
                <a:sym typeface="Raleway Bold"/>
              </a:rPr>
              <a:t>Digital Fair Skill 35.0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25334" y="2370748"/>
            <a:ext cx="8618375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b="true" sz="4500" spc="89">
                <a:solidFill>
                  <a:srgbClr val="364182"/>
                </a:solidFill>
                <a:latin typeface="Raleway Bold"/>
                <a:ea typeface="Raleway Bold"/>
                <a:cs typeface="Raleway Bold"/>
                <a:sym typeface="Raleway Bold"/>
              </a:rPr>
              <a:t>HANDLING DATA IMBALANCE (OVERSAMPLING)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17387" y="4981060"/>
            <a:ext cx="6975982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9"/>
              </a:lnSpc>
            </a:pPr>
            <a:r>
              <a:rPr lang="en-US" sz="2199" spc="131">
                <a:solidFill>
                  <a:srgbClr val="364182"/>
                </a:solidFill>
                <a:latin typeface="Raleway"/>
                <a:ea typeface="Raleway"/>
                <a:cs typeface="Raleway"/>
                <a:sym typeface="Raleway"/>
              </a:rPr>
              <a:t>Applies the SMOTE technique to handle class imbalance using SMOTE().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4310192"/>
            <a:ext cx="8599331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80" indent="-345440" lvl="1">
              <a:lnSpc>
                <a:spcPts val="5120"/>
              </a:lnSpc>
              <a:buAutoNum type="arabicPeriod" startAt="1"/>
            </a:pPr>
            <a:r>
              <a:rPr lang="en-US" b="true" sz="3200" spc="320">
                <a:solidFill>
                  <a:srgbClr val="364182"/>
                </a:solidFill>
                <a:latin typeface="Raleway Bold"/>
                <a:ea typeface="Raleway Bold"/>
                <a:cs typeface="Raleway Bold"/>
                <a:sym typeface="Raleway Bold"/>
              </a:rPr>
              <a:t>SMOTE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44377" y="6998677"/>
            <a:ext cx="7495977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9"/>
              </a:lnSpc>
            </a:pPr>
            <a:r>
              <a:rPr lang="en-US" sz="2199" spc="131">
                <a:solidFill>
                  <a:srgbClr val="364182"/>
                </a:solidFill>
                <a:latin typeface="Raleway"/>
                <a:ea typeface="Raleway"/>
                <a:cs typeface="Raleway"/>
                <a:sym typeface="Raleway"/>
              </a:rPr>
              <a:t>Retrains and reevaluates the KNN model using the oversampled dataset.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44377" y="6320752"/>
            <a:ext cx="8599331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120"/>
              </a:lnSpc>
            </a:pPr>
            <a:r>
              <a:rPr lang="en-US" b="true" sz="3200" spc="320">
                <a:solidFill>
                  <a:srgbClr val="364182"/>
                </a:solidFill>
                <a:latin typeface="Raleway Bold"/>
                <a:ea typeface="Raleway Bold"/>
                <a:cs typeface="Raleway Bold"/>
                <a:sym typeface="Raleway Bold"/>
              </a:rPr>
              <a:t>2.MODEL EVALUATION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364663" y="1416669"/>
            <a:ext cx="6894637" cy="7219516"/>
          </a:xfrm>
          <a:custGeom>
            <a:avLst/>
            <a:gdLst/>
            <a:ahLst/>
            <a:cxnLst/>
            <a:rect r="r" b="b" t="t" l="l"/>
            <a:pathLst>
              <a:path h="7219516" w="6894637">
                <a:moveTo>
                  <a:pt x="0" y="0"/>
                </a:moveTo>
                <a:lnTo>
                  <a:pt x="6894637" y="0"/>
                </a:lnTo>
                <a:lnTo>
                  <a:pt x="6894637" y="7219516"/>
                </a:lnTo>
                <a:lnTo>
                  <a:pt x="0" y="72195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344998" y="9460018"/>
            <a:ext cx="5417981" cy="308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30"/>
              </a:lnSpc>
            </a:pPr>
            <a:r>
              <a:rPr lang="en-US" b="true" sz="1800" spc="107">
                <a:solidFill>
                  <a:srgbClr val="EBEFFE"/>
                </a:solidFill>
                <a:latin typeface="Raleway Bold"/>
                <a:ea typeface="Raleway Bold"/>
                <a:cs typeface="Raleway Bold"/>
                <a:sym typeface="Raleway Bold"/>
              </a:rPr>
              <a:t>Digital Fair Skill 35.0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25334" y="2370748"/>
            <a:ext cx="8618375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b="true" sz="4500" spc="89">
                <a:solidFill>
                  <a:srgbClr val="364182"/>
                </a:solidFill>
                <a:latin typeface="Raleway Bold"/>
                <a:ea typeface="Raleway Bold"/>
                <a:cs typeface="Raleway Bold"/>
                <a:sym typeface="Raleway Bold"/>
              </a:rPr>
              <a:t>HANDLING DATA IMBALANCE (UNDERSAMPLING)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17387" y="4981060"/>
            <a:ext cx="6975982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9"/>
              </a:lnSpc>
            </a:pPr>
            <a:r>
              <a:rPr lang="en-US" sz="2199" spc="131">
                <a:solidFill>
                  <a:srgbClr val="364182"/>
                </a:solidFill>
                <a:latin typeface="Raleway"/>
                <a:ea typeface="Raleway"/>
                <a:cs typeface="Raleway"/>
                <a:sym typeface="Raleway"/>
              </a:rPr>
              <a:t>Applies the NearMiss undersampling technique using NearMiss().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4310192"/>
            <a:ext cx="8599331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80" indent="-345440" lvl="1">
              <a:lnSpc>
                <a:spcPts val="5120"/>
              </a:lnSpc>
              <a:buAutoNum type="arabicPeriod" startAt="1"/>
            </a:pPr>
            <a:r>
              <a:rPr lang="en-US" b="true" sz="3200" spc="320">
                <a:solidFill>
                  <a:srgbClr val="364182"/>
                </a:solidFill>
                <a:latin typeface="Raleway Bold"/>
                <a:ea typeface="Raleway Bold"/>
                <a:cs typeface="Raleway Bold"/>
                <a:sym typeface="Raleway Bold"/>
              </a:rPr>
              <a:t>NEARMISS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44377" y="6998677"/>
            <a:ext cx="7495977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9"/>
              </a:lnSpc>
            </a:pPr>
            <a:r>
              <a:rPr lang="en-US" sz="2199" spc="131">
                <a:solidFill>
                  <a:srgbClr val="364182"/>
                </a:solidFill>
                <a:latin typeface="Raleway"/>
                <a:ea typeface="Raleway"/>
                <a:cs typeface="Raleway"/>
                <a:sym typeface="Raleway"/>
              </a:rPr>
              <a:t>Retrains and reevaluates the KNN model using the undersampled dataset.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44377" y="6320752"/>
            <a:ext cx="8599331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120"/>
              </a:lnSpc>
            </a:pPr>
            <a:r>
              <a:rPr lang="en-US" b="true" sz="3200" spc="320">
                <a:solidFill>
                  <a:srgbClr val="364182"/>
                </a:solidFill>
                <a:latin typeface="Raleway Bold"/>
                <a:ea typeface="Raleway Bold"/>
                <a:cs typeface="Raleway Bold"/>
                <a:sym typeface="Raleway Bold"/>
              </a:rPr>
              <a:t>2.MODEL EVALUATION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654212">
            <a:off x="-2740458" y="-1492899"/>
            <a:ext cx="23277438" cy="14666964"/>
          </a:xfrm>
          <a:prstGeom prst="rect">
            <a:avLst/>
          </a:prstGeom>
          <a:solidFill>
            <a:srgbClr val="364182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9106354" y="2152910"/>
            <a:ext cx="8656625" cy="5800717"/>
          </a:xfrm>
          <a:custGeom>
            <a:avLst/>
            <a:gdLst/>
            <a:ahLst/>
            <a:cxnLst/>
            <a:rect r="r" b="b" t="t" l="l"/>
            <a:pathLst>
              <a:path h="5800717" w="8656625">
                <a:moveTo>
                  <a:pt x="0" y="0"/>
                </a:moveTo>
                <a:lnTo>
                  <a:pt x="8656625" y="0"/>
                </a:lnTo>
                <a:lnTo>
                  <a:pt x="8656625" y="5800717"/>
                </a:lnTo>
                <a:lnTo>
                  <a:pt x="0" y="58007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45796" y="4792340"/>
            <a:ext cx="5771221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9"/>
              </a:lnSpc>
            </a:pPr>
            <a:r>
              <a:rPr lang="en-US" sz="2199" spc="131">
                <a:solidFill>
                  <a:srgbClr val="EBEFFE"/>
                </a:solidFill>
                <a:latin typeface="Raleway"/>
                <a:ea typeface="Raleway"/>
                <a:cs typeface="Raleway"/>
                <a:sym typeface="Raleway"/>
              </a:rPr>
              <a:t>Trains a Decision Tree model using Gini and Entropy criteria.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344998" y="9460018"/>
            <a:ext cx="5417981" cy="308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30"/>
              </a:lnSpc>
            </a:pPr>
            <a:r>
              <a:rPr lang="en-US" b="true" sz="1800" spc="107">
                <a:solidFill>
                  <a:srgbClr val="EBEFFE"/>
                </a:solidFill>
                <a:latin typeface="Raleway Bold"/>
                <a:ea typeface="Raleway Bold"/>
                <a:cs typeface="Raleway Bold"/>
                <a:sym typeface="Raleway Bold"/>
              </a:rPr>
              <a:t>Digital Fair Skill 35.0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143385"/>
            <a:ext cx="17259300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80"/>
              </a:lnSpc>
            </a:pPr>
            <a:r>
              <a:rPr lang="en-US" b="true" sz="5900" spc="118">
                <a:solidFill>
                  <a:srgbClr val="F7F4FA"/>
                </a:solidFill>
                <a:latin typeface="Raleway Bold"/>
                <a:ea typeface="Raleway Bold"/>
                <a:cs typeface="Raleway Bold"/>
                <a:sym typeface="Raleway Bold"/>
              </a:rPr>
              <a:t>DECISION TREE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57109" y="3314942"/>
            <a:ext cx="7497618" cy="1266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80" indent="-345440" lvl="1">
              <a:lnSpc>
                <a:spcPts val="5120"/>
              </a:lnSpc>
              <a:buAutoNum type="arabicPeriod" startAt="1"/>
            </a:pPr>
            <a:r>
              <a:rPr lang="en-US" b="true" sz="3200" spc="320">
                <a:solidFill>
                  <a:srgbClr val="F7F4FA"/>
                </a:solidFill>
                <a:latin typeface="Raleway Bold"/>
                <a:ea typeface="Raleway Bold"/>
                <a:cs typeface="Raleway Bold"/>
                <a:sym typeface="Raleway Bold"/>
              </a:rPr>
              <a:t>MODELING WITH DECISION TREE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72787" y="6759314"/>
            <a:ext cx="7181940" cy="1374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9"/>
              </a:lnSpc>
            </a:pPr>
            <a:r>
              <a:rPr lang="en-US" sz="2199" spc="131">
                <a:solidFill>
                  <a:srgbClr val="EBEFFE"/>
                </a:solidFill>
                <a:latin typeface="Raleway"/>
                <a:ea typeface="Raleway"/>
                <a:cs typeface="Raleway"/>
                <a:sym typeface="Raleway"/>
              </a:rPr>
              <a:t>Evaluates the Decision Tree model using a classification report.</a:t>
            </a:r>
          </a:p>
          <a:p>
            <a:pPr algn="l">
              <a:lnSpc>
                <a:spcPts val="373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72787" y="6081390"/>
            <a:ext cx="8599331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120"/>
              </a:lnSpc>
            </a:pPr>
            <a:r>
              <a:rPr lang="en-US" b="true" sz="3200" spc="320">
                <a:solidFill>
                  <a:srgbClr val="F7F4FA"/>
                </a:solidFill>
                <a:latin typeface="Raleway Bold"/>
                <a:ea typeface="Raleway Bold"/>
                <a:cs typeface="Raleway Bold"/>
                <a:sym typeface="Raleway Bold"/>
              </a:rPr>
              <a:t>2.MODEL EVALUATION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36418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852770" y="5191616"/>
            <a:ext cx="3324032" cy="84546"/>
          </a:xfrm>
          <a:prstGeom prst="rect">
            <a:avLst/>
          </a:prstGeom>
          <a:solidFill>
            <a:srgbClr val="EBEFFE"/>
          </a:solidFill>
        </p:spPr>
      </p:sp>
      <p:sp>
        <p:nvSpPr>
          <p:cNvPr name="AutoShape 3" id="3"/>
          <p:cNvSpPr/>
          <p:nvPr/>
        </p:nvSpPr>
        <p:spPr>
          <a:xfrm rot="0">
            <a:off x="15816738" y="5191616"/>
            <a:ext cx="3324032" cy="84546"/>
          </a:xfrm>
          <a:prstGeom prst="rect">
            <a:avLst/>
          </a:prstGeom>
          <a:solidFill>
            <a:srgbClr val="EBEFFE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3406060" y="2646998"/>
            <a:ext cx="11475881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80"/>
              </a:lnSpc>
            </a:pPr>
            <a:r>
              <a:rPr lang="en-US" b="true" sz="6400" spc="128">
                <a:solidFill>
                  <a:srgbClr val="EBEFFE"/>
                </a:solidFill>
                <a:latin typeface="Raleway Bold"/>
                <a:ea typeface="Raleway Bold"/>
                <a:cs typeface="Raleway Bold"/>
                <a:sym typeface="Raleway Bold"/>
              </a:rPr>
              <a:t>CONCLUSION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358559" y="4018040"/>
            <a:ext cx="9570881" cy="297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0"/>
              </a:lnSpc>
            </a:pPr>
            <a:r>
              <a:rPr lang="en-US" sz="3000" spc="150">
                <a:solidFill>
                  <a:srgbClr val="EBEFFE"/>
                </a:solidFill>
                <a:latin typeface="Raleway"/>
                <a:ea typeface="Raleway"/>
                <a:cs typeface="Raleway"/>
                <a:sym typeface="Raleway"/>
              </a:rPr>
              <a:t>Summarizes the outcomes of KNN modeling, including model performance and the best technique for handling data imbalance.</a:t>
            </a:r>
          </a:p>
          <a:p>
            <a:pPr algn="ctr">
              <a:lnSpc>
                <a:spcPts val="3900"/>
              </a:lnSpc>
            </a:pPr>
          </a:p>
          <a:p>
            <a:pPr algn="ctr">
              <a:lnSpc>
                <a:spcPts val="3900"/>
              </a:lnSpc>
            </a:pPr>
            <a:r>
              <a:rPr lang="en-US" sz="3000" spc="150">
                <a:solidFill>
                  <a:srgbClr val="EBEFFE"/>
                </a:solidFill>
                <a:latin typeface="Raleway"/>
                <a:ea typeface="Raleway"/>
                <a:cs typeface="Raleway"/>
                <a:sym typeface="Raleway"/>
              </a:rPr>
              <a:t>Provides recommendations for model improvement or future research directions.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279468" y="9328573"/>
            <a:ext cx="5417981" cy="30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30"/>
              </a:lnSpc>
            </a:pPr>
            <a:r>
              <a:rPr lang="en-US" b="true" sz="1800" spc="107">
                <a:solidFill>
                  <a:srgbClr val="EBEFFE"/>
                </a:solidFill>
                <a:latin typeface="Raleway Bold"/>
                <a:ea typeface="Raleway Bold"/>
                <a:cs typeface="Raleway Bold"/>
                <a:sym typeface="Raleway Bold"/>
              </a:rPr>
              <a:t>BIJOU TRAVEL &amp; TOURS | 2020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solidFill>
          <a:srgbClr val="EBE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693566" y="-578141"/>
            <a:ext cx="19675132" cy="5721641"/>
          </a:xfrm>
          <a:prstGeom prst="rect">
            <a:avLst/>
          </a:prstGeom>
          <a:solidFill>
            <a:srgbClr val="364182"/>
          </a:solidFill>
        </p:spPr>
      </p:sp>
      <p:sp>
        <p:nvSpPr>
          <p:cNvPr name="AutoShape 3" id="3"/>
          <p:cNvSpPr/>
          <p:nvPr/>
        </p:nvSpPr>
        <p:spPr>
          <a:xfrm rot="0">
            <a:off x="658432" y="650383"/>
            <a:ext cx="16971135" cy="8986234"/>
          </a:xfrm>
          <a:prstGeom prst="rect">
            <a:avLst/>
          </a:prstGeom>
          <a:solidFill>
            <a:srgbClr val="EBEFFE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6653747" y="4648200"/>
            <a:ext cx="4980506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b="true" sz="6400" spc="128">
                <a:solidFill>
                  <a:srgbClr val="364182"/>
                </a:solidFill>
                <a:latin typeface="Raleway Bold"/>
                <a:ea typeface="Raleway Bold"/>
                <a:cs typeface="Raleway Bold"/>
                <a:sym typeface="Raleway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82311" y="-838200"/>
            <a:ext cx="13747122" cy="12115800"/>
          </a:xfrm>
          <a:custGeom>
            <a:avLst/>
            <a:gdLst/>
            <a:ahLst/>
            <a:cxnLst/>
            <a:rect r="r" b="b" t="t" l="l"/>
            <a:pathLst>
              <a:path h="12115800" w="13747122">
                <a:moveTo>
                  <a:pt x="0" y="0"/>
                </a:moveTo>
                <a:lnTo>
                  <a:pt x="13747122" y="0"/>
                </a:lnTo>
                <a:lnTo>
                  <a:pt x="13747122" y="12115800"/>
                </a:lnTo>
                <a:lnTo>
                  <a:pt x="0" y="12115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000"/>
            </a:blip>
            <a:stretch>
              <a:fillRect l="0" t="-22640" r="0" b="-19181"/>
            </a:stretch>
          </a:blipFill>
        </p:spPr>
      </p:sp>
      <p:sp>
        <p:nvSpPr>
          <p:cNvPr name="AutoShape 3" id="3"/>
          <p:cNvSpPr/>
          <p:nvPr/>
        </p:nvSpPr>
        <p:spPr>
          <a:xfrm rot="-654212">
            <a:off x="4782835" y="-3113109"/>
            <a:ext cx="16001730" cy="15574195"/>
          </a:xfrm>
          <a:prstGeom prst="rect">
            <a:avLst/>
          </a:prstGeom>
          <a:solidFill>
            <a:srgbClr val="EBEFFE"/>
          </a:solidFill>
        </p:spPr>
      </p:sp>
      <p:grpSp>
        <p:nvGrpSpPr>
          <p:cNvPr name="Group 4" id="4"/>
          <p:cNvGrpSpPr/>
          <p:nvPr/>
        </p:nvGrpSpPr>
        <p:grpSpPr>
          <a:xfrm rot="0">
            <a:off x="6812119" y="1028700"/>
            <a:ext cx="10447181" cy="7504593"/>
            <a:chOff x="0" y="0"/>
            <a:chExt cx="13929575" cy="10006124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13929575" cy="1304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680"/>
                </a:lnSpc>
              </a:pPr>
              <a:r>
                <a:rPr lang="en-US" b="true" sz="6400" spc="128">
                  <a:solidFill>
                    <a:srgbClr val="364182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INTRODUCTION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533878"/>
              <a:ext cx="13345375" cy="19684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00"/>
                </a:lnSpc>
              </a:pPr>
              <a:r>
                <a:rPr lang="en-US" sz="3000" spc="150">
                  <a:solidFill>
                    <a:srgbClr val="364182"/>
                  </a:solidFill>
                  <a:latin typeface="Raleway"/>
                  <a:ea typeface="Raleway"/>
                  <a:cs typeface="Raleway"/>
                  <a:sym typeface="Raleway"/>
                </a:rPr>
                <a:t>The dataset contains information about various types of stars, including temperature, luminosity, radius, and absolute magnitude.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4549357"/>
              <a:ext cx="12075375" cy="54567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717"/>
                </a:lnSpc>
              </a:pPr>
              <a:r>
                <a:rPr lang="en-US" sz="2775" spc="166">
                  <a:solidFill>
                    <a:srgbClr val="364182"/>
                  </a:solidFill>
                  <a:latin typeface="Raleway"/>
                  <a:ea typeface="Raleway"/>
                  <a:cs typeface="Raleway"/>
                  <a:sym typeface="Raleway"/>
                </a:rPr>
                <a:t>Research on stars and their classification is essential in astronomy. K-Nearest Neighbors is a machine learning algorithm well-suited for classification tasks.</a:t>
              </a:r>
            </a:p>
            <a:p>
              <a:pPr algn="l">
                <a:lnSpc>
                  <a:spcPts val="4760"/>
                </a:lnSpc>
              </a:pPr>
              <a:r>
                <a:rPr lang="en-US" sz="2800" spc="168">
                  <a:solidFill>
                    <a:srgbClr val="364182"/>
                  </a:solidFill>
                  <a:latin typeface="Raleway"/>
                  <a:ea typeface="Raleway"/>
                  <a:cs typeface="Raleway"/>
                  <a:sym typeface="Raleway"/>
                </a:rPr>
                <a:t>Objective: To apply the K-Nearest Neighbors algorithm to classify star types based on their characteristics.</a:t>
              </a:r>
            </a:p>
          </p:txBody>
        </p:sp>
        <p:sp>
          <p:nvSpPr>
            <p:cNvPr name="AutoShape 8" id="8"/>
            <p:cNvSpPr/>
            <p:nvPr/>
          </p:nvSpPr>
          <p:spPr>
            <a:xfrm rot="0">
              <a:off x="0" y="3997177"/>
              <a:ext cx="13927309" cy="55689"/>
            </a:xfrm>
            <a:prstGeom prst="rect">
              <a:avLst/>
            </a:prstGeom>
            <a:solidFill>
              <a:srgbClr val="364182">
                <a:alpha val="69804"/>
              </a:srgbClr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2279468" y="9324763"/>
            <a:ext cx="5417981" cy="308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30"/>
              </a:lnSpc>
            </a:pPr>
            <a:r>
              <a:rPr lang="en-US" b="true" sz="1800" spc="107">
                <a:solidFill>
                  <a:srgbClr val="364182"/>
                </a:solidFill>
                <a:latin typeface="Raleway Bold"/>
                <a:ea typeface="Raleway Bold"/>
                <a:cs typeface="Raleway Bold"/>
                <a:sym typeface="Raleway Bold"/>
              </a:rPr>
              <a:t>Digital Fair Skill 35.0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654212">
            <a:off x="1213071" y="-1870222"/>
            <a:ext cx="19287897" cy="14666964"/>
          </a:xfrm>
          <a:prstGeom prst="rect">
            <a:avLst/>
          </a:prstGeom>
          <a:solidFill>
            <a:srgbClr val="364182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2052171" y="4091229"/>
            <a:ext cx="15207129" cy="3668720"/>
          </a:xfrm>
          <a:custGeom>
            <a:avLst/>
            <a:gdLst/>
            <a:ahLst/>
            <a:cxnLst/>
            <a:rect r="r" b="b" t="t" l="l"/>
            <a:pathLst>
              <a:path h="3668720" w="15207129">
                <a:moveTo>
                  <a:pt x="0" y="0"/>
                </a:moveTo>
                <a:lnTo>
                  <a:pt x="15207129" y="0"/>
                </a:lnTo>
                <a:lnTo>
                  <a:pt x="15207129" y="3668720"/>
                </a:lnTo>
                <a:lnTo>
                  <a:pt x="0" y="3668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344998" y="9460018"/>
            <a:ext cx="5417981" cy="308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30"/>
              </a:lnSpc>
            </a:pPr>
            <a:r>
              <a:rPr lang="en-US" b="true" sz="1800" spc="107">
                <a:solidFill>
                  <a:srgbClr val="EBEFFE"/>
                </a:solidFill>
                <a:latin typeface="Raleway Bold"/>
                <a:ea typeface="Raleway Bold"/>
                <a:cs typeface="Raleway Bold"/>
                <a:sym typeface="Raleway Bold"/>
              </a:rPr>
              <a:t>Digital Fair Skill 35.0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608737" y="2172372"/>
            <a:ext cx="7070527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b="true" sz="6400" spc="128">
                <a:solidFill>
                  <a:srgbClr val="F7F4FA"/>
                </a:solidFill>
                <a:latin typeface="Raleway Bold"/>
                <a:ea typeface="Raleway Bold"/>
                <a:cs typeface="Raleway Bold"/>
                <a:sym typeface="Raleway Bold"/>
              </a:rPr>
              <a:t>LIBRARY IMPORT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654212">
            <a:off x="5688798" y="-2297384"/>
            <a:ext cx="14771402" cy="14666964"/>
          </a:xfrm>
          <a:prstGeom prst="rect">
            <a:avLst/>
          </a:prstGeom>
          <a:solidFill>
            <a:srgbClr val="364182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6461720" y="3811867"/>
            <a:ext cx="11301259" cy="4181466"/>
          </a:xfrm>
          <a:custGeom>
            <a:avLst/>
            <a:gdLst/>
            <a:ahLst/>
            <a:cxnLst/>
            <a:rect r="r" b="b" t="t" l="l"/>
            <a:pathLst>
              <a:path h="4181466" w="11301259">
                <a:moveTo>
                  <a:pt x="0" y="0"/>
                </a:moveTo>
                <a:lnTo>
                  <a:pt x="11301259" y="0"/>
                </a:lnTo>
                <a:lnTo>
                  <a:pt x="11301259" y="4181465"/>
                </a:lnTo>
                <a:lnTo>
                  <a:pt x="0" y="41814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192746" y="2515690"/>
            <a:ext cx="11066554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9"/>
              </a:lnSpc>
            </a:pPr>
            <a:r>
              <a:rPr lang="en-US" sz="2199" spc="131">
                <a:solidFill>
                  <a:srgbClr val="EBEFFE"/>
                </a:solidFill>
                <a:latin typeface="Raleway"/>
                <a:ea typeface="Raleway"/>
                <a:cs typeface="Raleway"/>
                <a:sym typeface="Raleway"/>
              </a:rPr>
              <a:t>Displays the last 5 rows and dataset size (number of rows and columns) using data.tail() and data.shape.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344998" y="9460018"/>
            <a:ext cx="5417981" cy="308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30"/>
              </a:lnSpc>
            </a:pPr>
            <a:r>
              <a:rPr lang="en-US" b="true" sz="1800" spc="107">
                <a:solidFill>
                  <a:srgbClr val="EBEFFE"/>
                </a:solidFill>
                <a:latin typeface="Raleway Bold"/>
                <a:ea typeface="Raleway Bold"/>
                <a:cs typeface="Raleway Bold"/>
                <a:sym typeface="Raleway Bold"/>
              </a:rPr>
              <a:t>Digital Fair Skill 35.0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12815" y="7659793"/>
            <a:ext cx="5779931" cy="1838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b="true" sz="6000" spc="120">
                <a:solidFill>
                  <a:srgbClr val="364182"/>
                </a:solidFill>
                <a:latin typeface="Raleway Bold"/>
                <a:ea typeface="Raleway Bold"/>
                <a:cs typeface="Raleway Bold"/>
                <a:sym typeface="Raleway Bold"/>
              </a:rPr>
              <a:t>DATA EXPLORATION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192746" y="1343190"/>
            <a:ext cx="8599331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b="true" sz="6400" spc="128">
                <a:solidFill>
                  <a:srgbClr val="F7F4FA"/>
                </a:solidFill>
                <a:latin typeface="Raleway Bold"/>
                <a:ea typeface="Raleway Bold"/>
                <a:cs typeface="Raleway Bold"/>
                <a:sym typeface="Raleway Bold"/>
              </a:rPr>
              <a:t>DATA DESCRIPTION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654212">
            <a:off x="5688798" y="-2297384"/>
            <a:ext cx="14771402" cy="14666964"/>
          </a:xfrm>
          <a:prstGeom prst="rect">
            <a:avLst/>
          </a:prstGeom>
          <a:solidFill>
            <a:srgbClr val="364182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579201"/>
            <a:ext cx="6870584" cy="6913795"/>
          </a:xfrm>
          <a:custGeom>
            <a:avLst/>
            <a:gdLst/>
            <a:ahLst/>
            <a:cxnLst/>
            <a:rect r="r" b="b" t="t" l="l"/>
            <a:pathLst>
              <a:path h="6913795" w="6870584">
                <a:moveTo>
                  <a:pt x="0" y="0"/>
                </a:moveTo>
                <a:lnTo>
                  <a:pt x="6870584" y="0"/>
                </a:lnTo>
                <a:lnTo>
                  <a:pt x="6870584" y="6913795"/>
                </a:lnTo>
                <a:lnTo>
                  <a:pt x="0" y="69137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474516" y="4935641"/>
            <a:ext cx="7740965" cy="1228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695" indent="-323848" lvl="1">
              <a:lnSpc>
                <a:spcPts val="5099"/>
              </a:lnSpc>
              <a:buAutoNum type="arabicPeriod" startAt="1"/>
            </a:pPr>
            <a:r>
              <a:rPr lang="en-US" sz="2999" spc="179">
                <a:solidFill>
                  <a:srgbClr val="EBEFFE"/>
                </a:solidFill>
                <a:latin typeface="Raleway"/>
                <a:ea typeface="Raleway"/>
                <a:cs typeface="Raleway"/>
                <a:sym typeface="Raleway"/>
              </a:rPr>
              <a:t>Histogram: Displays data distribution using data.hist().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344998" y="9460018"/>
            <a:ext cx="5417981" cy="308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30"/>
              </a:lnSpc>
            </a:pPr>
            <a:r>
              <a:rPr lang="en-US" b="true" sz="1800" spc="107">
                <a:solidFill>
                  <a:srgbClr val="EBEFFE"/>
                </a:solidFill>
                <a:latin typeface="Raleway Bold"/>
                <a:ea typeface="Raleway Bold"/>
                <a:cs typeface="Raleway Bold"/>
                <a:sym typeface="Raleway Bold"/>
              </a:rPr>
              <a:t>Digital Fair Skill 35.0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657578" y="3898304"/>
            <a:ext cx="8833842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79"/>
              </a:lnSpc>
              <a:spcBef>
                <a:spcPct val="0"/>
              </a:spcBef>
            </a:pPr>
            <a:r>
              <a:rPr lang="en-US" b="true" sz="6399" spc="127">
                <a:solidFill>
                  <a:srgbClr val="EBEFFE"/>
                </a:solidFill>
                <a:latin typeface="Raleway Bold"/>
                <a:ea typeface="Raleway Bold"/>
                <a:cs typeface="Raleway Bold"/>
                <a:sym typeface="Raleway Bold"/>
              </a:rPr>
              <a:t>DATA VISUALIZATION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6418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658432" y="645554"/>
            <a:ext cx="16971135" cy="8995893"/>
          </a:xfrm>
          <a:prstGeom prst="rect">
            <a:avLst/>
          </a:prstGeom>
          <a:solidFill>
            <a:srgbClr val="EBEFFE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685852" y="3448304"/>
            <a:ext cx="13957949" cy="5809996"/>
          </a:xfrm>
          <a:custGeom>
            <a:avLst/>
            <a:gdLst/>
            <a:ahLst/>
            <a:cxnLst/>
            <a:rect r="r" b="b" t="t" l="l"/>
            <a:pathLst>
              <a:path h="5809996" w="13957949">
                <a:moveTo>
                  <a:pt x="0" y="0"/>
                </a:moveTo>
                <a:lnTo>
                  <a:pt x="13957949" y="0"/>
                </a:lnTo>
                <a:lnTo>
                  <a:pt x="13957949" y="5809996"/>
                </a:lnTo>
                <a:lnTo>
                  <a:pt x="0" y="58099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85852" y="2475003"/>
            <a:ext cx="11066554" cy="44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9"/>
              </a:lnSpc>
            </a:pPr>
            <a:r>
              <a:rPr lang="en-US" sz="2199" spc="131">
                <a:solidFill>
                  <a:srgbClr val="364182"/>
                </a:solidFill>
                <a:latin typeface="Raleway"/>
                <a:ea typeface="Raleway"/>
                <a:cs typeface="Raleway"/>
                <a:sym typeface="Raleway"/>
              </a:rPr>
              <a:t>2. Boxplot: Detects outliers in each variable using the boxplot() function.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85852" y="1608228"/>
            <a:ext cx="8833842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79"/>
              </a:lnSpc>
              <a:spcBef>
                <a:spcPct val="0"/>
              </a:spcBef>
            </a:pPr>
            <a:r>
              <a:rPr lang="en-US" b="true" sz="6399" spc="127">
                <a:solidFill>
                  <a:srgbClr val="364182"/>
                </a:solidFill>
                <a:latin typeface="Raleway Bold"/>
                <a:ea typeface="Raleway Bold"/>
                <a:cs typeface="Raleway Bold"/>
                <a:sym typeface="Raleway Bold"/>
              </a:rPr>
              <a:t>DATA VISUALIZATION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658432" y="645554"/>
            <a:ext cx="16971135" cy="8995893"/>
          </a:xfrm>
          <a:prstGeom prst="rect">
            <a:avLst/>
          </a:prstGeom>
          <a:solidFill>
            <a:srgbClr val="EBEFFE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780823"/>
            <a:ext cx="7597941" cy="7085080"/>
          </a:xfrm>
          <a:custGeom>
            <a:avLst/>
            <a:gdLst/>
            <a:ahLst/>
            <a:cxnLst/>
            <a:rect r="r" b="b" t="t" l="l"/>
            <a:pathLst>
              <a:path h="7085080" w="7597941">
                <a:moveTo>
                  <a:pt x="0" y="0"/>
                </a:moveTo>
                <a:lnTo>
                  <a:pt x="7597941" y="0"/>
                </a:lnTo>
                <a:lnTo>
                  <a:pt x="7597941" y="7085079"/>
                </a:lnTo>
                <a:lnTo>
                  <a:pt x="0" y="70850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994182" y="4740883"/>
            <a:ext cx="6546143" cy="1463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9"/>
              </a:lnSpc>
            </a:pPr>
            <a:r>
              <a:rPr lang="en-US" sz="2299" spc="137">
                <a:solidFill>
                  <a:srgbClr val="364182"/>
                </a:solidFill>
                <a:latin typeface="Raleway"/>
                <a:ea typeface="Raleway"/>
                <a:cs typeface="Raleway"/>
                <a:sym typeface="Raleway"/>
              </a:rPr>
              <a:t>3 Countplot: Shows the distribution of the target class (star type) using sns.countplot().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994182" y="3738995"/>
            <a:ext cx="8833842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79"/>
              </a:lnSpc>
              <a:spcBef>
                <a:spcPct val="0"/>
              </a:spcBef>
            </a:pPr>
            <a:r>
              <a:rPr lang="en-US" b="true" sz="6399" spc="127">
                <a:solidFill>
                  <a:srgbClr val="364182"/>
                </a:solidFill>
                <a:latin typeface="Raleway Bold"/>
                <a:ea typeface="Raleway Bold"/>
                <a:cs typeface="Raleway Bold"/>
                <a:sym typeface="Raleway Bold"/>
              </a:rPr>
              <a:t>DATA VISUALIZATION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6418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654212">
            <a:off x="-2313583" y="-2505011"/>
            <a:ext cx="15921706" cy="17089281"/>
          </a:xfrm>
          <a:prstGeom prst="rect">
            <a:avLst/>
          </a:prstGeom>
          <a:solidFill>
            <a:srgbClr val="EBEFFE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3906517"/>
            <a:ext cx="11301259" cy="4266225"/>
          </a:xfrm>
          <a:custGeom>
            <a:avLst/>
            <a:gdLst/>
            <a:ahLst/>
            <a:cxnLst/>
            <a:rect r="r" b="b" t="t" l="l"/>
            <a:pathLst>
              <a:path h="4266225" w="11301259">
                <a:moveTo>
                  <a:pt x="0" y="0"/>
                </a:moveTo>
                <a:lnTo>
                  <a:pt x="11301259" y="0"/>
                </a:lnTo>
                <a:lnTo>
                  <a:pt x="11301259" y="4266225"/>
                </a:lnTo>
                <a:lnTo>
                  <a:pt x="0" y="42662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019175"/>
            <a:ext cx="8599331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b="true" sz="6400" spc="128">
                <a:solidFill>
                  <a:srgbClr val="364182"/>
                </a:solidFill>
                <a:latin typeface="Raleway Bold"/>
                <a:ea typeface="Raleway Bold"/>
                <a:cs typeface="Raleway Bold"/>
                <a:sym typeface="Raleway Bold"/>
              </a:rPr>
              <a:t>DATA CLEANING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56470" y="2223769"/>
            <a:ext cx="8161181" cy="1165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20" indent="-302260" lvl="1">
              <a:lnSpc>
                <a:spcPts val="4760"/>
              </a:lnSpc>
              <a:buAutoNum type="arabicPeriod" startAt="1"/>
            </a:pPr>
            <a:r>
              <a:rPr lang="en-US" sz="2800" spc="168">
                <a:solidFill>
                  <a:srgbClr val="364182"/>
                </a:solidFill>
                <a:latin typeface="Raleway"/>
                <a:ea typeface="Raleway"/>
                <a:cs typeface="Raleway"/>
                <a:sym typeface="Raleway"/>
              </a:rPr>
              <a:t>Removing outliers using the remove_outlier() function.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6418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699917">
            <a:off x="-1198416" y="-2505011"/>
            <a:ext cx="15921706" cy="17089281"/>
          </a:xfrm>
          <a:prstGeom prst="rect">
            <a:avLst/>
          </a:prstGeom>
          <a:solidFill>
            <a:srgbClr val="EBEFFE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1033299" y="1028700"/>
            <a:ext cx="5708245" cy="8229600"/>
          </a:xfrm>
          <a:custGeom>
            <a:avLst/>
            <a:gdLst/>
            <a:ahLst/>
            <a:cxnLst/>
            <a:rect r="r" b="b" t="t" l="l"/>
            <a:pathLst>
              <a:path h="8229600" w="5708245">
                <a:moveTo>
                  <a:pt x="0" y="0"/>
                </a:moveTo>
                <a:lnTo>
                  <a:pt x="5708245" y="0"/>
                </a:lnTo>
                <a:lnTo>
                  <a:pt x="57082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3723488"/>
            <a:ext cx="8599331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b="true" sz="6400" spc="128">
                <a:solidFill>
                  <a:srgbClr val="364182"/>
                </a:solidFill>
                <a:latin typeface="Raleway Bold"/>
                <a:ea typeface="Raleway Bold"/>
                <a:cs typeface="Raleway Bold"/>
                <a:sym typeface="Raleway Bold"/>
              </a:rPr>
              <a:t>DATA CLEANING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93709" y="4788687"/>
            <a:ext cx="8161181" cy="176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2800" spc="168">
                <a:solidFill>
                  <a:srgbClr val="364182"/>
                </a:solidFill>
                <a:latin typeface="Raleway"/>
                <a:ea typeface="Raleway"/>
                <a:cs typeface="Raleway"/>
                <a:sym typeface="Raleway"/>
              </a:rPr>
              <a:t>2. Removing missing values and duplicate data using data.dropna() and data.drop_duplicates().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DAGdnoYHZPk</dc:identifier>
  <dcterms:modified xsi:type="dcterms:W3CDTF">2011-08-01T06:04:30Z</dcterms:modified>
  <cp:revision>1</cp:revision>
  <dc:title>Stars and Mountain Silhouette Wide Presentation</dc:title>
</cp:coreProperties>
</file>

<file path=docProps/thumbnail.jpeg>
</file>